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29"/>
  </p:notesMasterIdLst>
  <p:handoutMasterIdLst>
    <p:handoutMasterId r:id="rId30"/>
  </p:handoutMasterIdLst>
  <p:sldIdLst>
    <p:sldId id="338" r:id="rId2"/>
    <p:sldId id="426" r:id="rId3"/>
    <p:sldId id="430" r:id="rId4"/>
    <p:sldId id="257" r:id="rId5"/>
    <p:sldId id="423" r:id="rId6"/>
    <p:sldId id="293" r:id="rId7"/>
    <p:sldId id="419" r:id="rId8"/>
    <p:sldId id="315" r:id="rId9"/>
    <p:sldId id="403" r:id="rId10"/>
    <p:sldId id="367" r:id="rId11"/>
    <p:sldId id="415" r:id="rId12"/>
    <p:sldId id="417" r:id="rId13"/>
    <p:sldId id="424" r:id="rId14"/>
    <p:sldId id="425" r:id="rId15"/>
    <p:sldId id="433" r:id="rId16"/>
    <p:sldId id="405" r:id="rId17"/>
    <p:sldId id="273" r:id="rId18"/>
    <p:sldId id="285" r:id="rId19"/>
    <p:sldId id="432" r:id="rId20"/>
    <p:sldId id="429" r:id="rId21"/>
    <p:sldId id="258" r:id="rId22"/>
    <p:sldId id="259" r:id="rId23"/>
    <p:sldId id="420" r:id="rId24"/>
    <p:sldId id="260" r:id="rId25"/>
    <p:sldId id="422" r:id="rId26"/>
    <p:sldId id="427" r:id="rId27"/>
    <p:sldId id="428" r:id="rId28"/>
  </p:sldIdLst>
  <p:sldSz cx="9144000" cy="6858000" type="screen4x3"/>
  <p:notesSz cx="7102475" cy="9388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E61432-7452-4495-B9C4-DCF31F9430A6}" v="10" dt="2026-10-27T11:01:21.6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28" autoAdjust="0"/>
  </p:normalViewPr>
  <p:slideViewPr>
    <p:cSldViewPr>
      <p:cViewPr varScale="1">
        <p:scale>
          <a:sx n="83" d="100"/>
          <a:sy n="83" d="100"/>
        </p:scale>
        <p:origin x="1411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Orander" userId="a6a8d53344b7716c" providerId="LiveId" clId="{848EEFF5-E881-44C7-8040-3A0F1C24F2D0}"/>
    <pc:docChg chg="custSel addSld delSld modSld sldOrd">
      <pc:chgData name="Bryan Orander" userId="a6a8d53344b7716c" providerId="LiveId" clId="{848EEFF5-E881-44C7-8040-3A0F1C24F2D0}" dt="2026-10-27T11:05:19.090" v="1289" actId="22"/>
      <pc:docMkLst>
        <pc:docMk/>
      </pc:docMkLst>
      <pc:sldChg chg="modSp mod">
        <pc:chgData name="Bryan Orander" userId="a6a8d53344b7716c" providerId="LiveId" clId="{848EEFF5-E881-44C7-8040-3A0F1C24F2D0}" dt="2026-10-27T11:01:08.951" v="1083" actId="20577"/>
        <pc:sldMkLst>
          <pc:docMk/>
          <pc:sldMk cId="2050960480" sldId="257"/>
        </pc:sldMkLst>
        <pc:spChg chg="mod">
          <ac:chgData name="Bryan Orander" userId="a6a8d53344b7716c" providerId="LiveId" clId="{848EEFF5-E881-44C7-8040-3A0F1C24F2D0}" dt="2026-10-27T11:01:08.951" v="1083" actId="20577"/>
          <ac:spMkLst>
            <pc:docMk/>
            <pc:sldMk cId="2050960480" sldId="257"/>
            <ac:spMk id="2" creationId="{8CE2114D-A61B-000A-16E4-D96530E1FFA5}"/>
          </ac:spMkLst>
        </pc:spChg>
      </pc:sldChg>
      <pc:sldChg chg="del">
        <pc:chgData name="Bryan Orander" userId="a6a8d53344b7716c" providerId="LiveId" clId="{848EEFF5-E881-44C7-8040-3A0F1C24F2D0}" dt="2026-10-27T10:48:45.326" v="100" actId="2696"/>
        <pc:sldMkLst>
          <pc:docMk/>
          <pc:sldMk cId="2858574163" sldId="258"/>
        </pc:sldMkLst>
      </pc:sldChg>
      <pc:sldChg chg="addSp delSp add mod">
        <pc:chgData name="Bryan Orander" userId="a6a8d53344b7716c" providerId="LiveId" clId="{848EEFF5-E881-44C7-8040-3A0F1C24F2D0}" dt="2026-10-27T11:04:54.784" v="1283" actId="22"/>
        <pc:sldMkLst>
          <pc:docMk/>
          <pc:sldMk cId="3620166412" sldId="258"/>
        </pc:sldMkLst>
        <pc:picChg chg="del">
          <ac:chgData name="Bryan Orander" userId="a6a8d53344b7716c" providerId="LiveId" clId="{848EEFF5-E881-44C7-8040-3A0F1C24F2D0}" dt="2026-10-27T11:04:54.286" v="1282" actId="478"/>
          <ac:picMkLst>
            <pc:docMk/>
            <pc:sldMk cId="3620166412" sldId="258"/>
            <ac:picMk id="4" creationId="{5A085585-0E4B-1BD0-A4D7-32A944AACEC9}"/>
          </ac:picMkLst>
        </pc:picChg>
        <pc:picChg chg="add">
          <ac:chgData name="Bryan Orander" userId="a6a8d53344b7716c" providerId="LiveId" clId="{848EEFF5-E881-44C7-8040-3A0F1C24F2D0}" dt="2026-10-27T11:04:54.784" v="1283" actId="22"/>
          <ac:picMkLst>
            <pc:docMk/>
            <pc:sldMk cId="3620166412" sldId="258"/>
            <ac:picMk id="6" creationId="{5A537E34-078A-ABFD-C60C-602FF57A3525}"/>
          </ac:picMkLst>
        </pc:picChg>
      </pc:sldChg>
      <pc:sldChg chg="del">
        <pc:chgData name="Bryan Orander" userId="a6a8d53344b7716c" providerId="LiveId" clId="{848EEFF5-E881-44C7-8040-3A0F1C24F2D0}" dt="2026-10-27T10:48:29.581" v="98" actId="2696"/>
        <pc:sldMkLst>
          <pc:docMk/>
          <pc:sldMk cId="1572366873" sldId="259"/>
        </pc:sldMkLst>
      </pc:sldChg>
      <pc:sldChg chg="addSp delSp add mod">
        <pc:chgData name="Bryan Orander" userId="a6a8d53344b7716c" providerId="LiveId" clId="{848EEFF5-E881-44C7-8040-3A0F1C24F2D0}" dt="2026-10-27T11:05:00.627" v="1285" actId="22"/>
        <pc:sldMkLst>
          <pc:docMk/>
          <pc:sldMk cId="3707573468" sldId="259"/>
        </pc:sldMkLst>
        <pc:picChg chg="del">
          <ac:chgData name="Bryan Orander" userId="a6a8d53344b7716c" providerId="LiveId" clId="{848EEFF5-E881-44C7-8040-3A0F1C24F2D0}" dt="2026-10-27T11:04:59.800" v="1284" actId="478"/>
          <ac:picMkLst>
            <pc:docMk/>
            <pc:sldMk cId="3707573468" sldId="259"/>
            <ac:picMk id="4" creationId="{0E59DFDA-9406-BA89-9C9D-1B0E1257C1B7}"/>
          </ac:picMkLst>
        </pc:picChg>
        <pc:picChg chg="add">
          <ac:chgData name="Bryan Orander" userId="a6a8d53344b7716c" providerId="LiveId" clId="{848EEFF5-E881-44C7-8040-3A0F1C24F2D0}" dt="2026-10-27T11:05:00.627" v="1285" actId="22"/>
          <ac:picMkLst>
            <pc:docMk/>
            <pc:sldMk cId="3707573468" sldId="259"/>
            <ac:picMk id="6" creationId="{5FFB77AD-BE93-B967-38EE-337370FD55EB}"/>
          </ac:picMkLst>
        </pc:picChg>
      </pc:sldChg>
      <pc:sldChg chg="add del">
        <pc:chgData name="Bryan Orander" userId="a6a8d53344b7716c" providerId="LiveId" clId="{848EEFF5-E881-44C7-8040-3A0F1C24F2D0}" dt="2026-10-27T10:48:54.928" v="102" actId="2696"/>
        <pc:sldMkLst>
          <pc:docMk/>
          <pc:sldMk cId="385749482" sldId="260"/>
        </pc:sldMkLst>
      </pc:sldChg>
      <pc:sldChg chg="addSp delSp add mod">
        <pc:chgData name="Bryan Orander" userId="a6a8d53344b7716c" providerId="LiveId" clId="{848EEFF5-E881-44C7-8040-3A0F1C24F2D0}" dt="2026-10-27T11:05:06.665" v="1287" actId="22"/>
        <pc:sldMkLst>
          <pc:docMk/>
          <pc:sldMk cId="2727196027" sldId="260"/>
        </pc:sldMkLst>
        <pc:picChg chg="del">
          <ac:chgData name="Bryan Orander" userId="a6a8d53344b7716c" providerId="LiveId" clId="{848EEFF5-E881-44C7-8040-3A0F1C24F2D0}" dt="2026-10-27T11:05:06.025" v="1286" actId="478"/>
          <ac:picMkLst>
            <pc:docMk/>
            <pc:sldMk cId="2727196027" sldId="260"/>
            <ac:picMk id="4" creationId="{52B66AFD-989B-8D04-F1D0-F08102A65420}"/>
          </ac:picMkLst>
        </pc:picChg>
        <pc:picChg chg="add">
          <ac:chgData name="Bryan Orander" userId="a6a8d53344b7716c" providerId="LiveId" clId="{848EEFF5-E881-44C7-8040-3A0F1C24F2D0}" dt="2026-10-27T11:05:06.665" v="1287" actId="22"/>
          <ac:picMkLst>
            <pc:docMk/>
            <pc:sldMk cId="2727196027" sldId="260"/>
            <ac:picMk id="6" creationId="{A9145675-8B83-0D76-36DF-5C32D132ED8E}"/>
          </ac:picMkLst>
        </pc:picChg>
      </pc:sldChg>
      <pc:sldChg chg="del">
        <pc:chgData name="Bryan Orander" userId="a6a8d53344b7716c" providerId="LiveId" clId="{848EEFF5-E881-44C7-8040-3A0F1C24F2D0}" dt="2026-10-27T10:46:48.294" v="59" actId="2696"/>
        <pc:sldMkLst>
          <pc:docMk/>
          <pc:sldMk cId="3988456004" sldId="260"/>
        </pc:sldMkLst>
      </pc:sldChg>
      <pc:sldChg chg="addSp delSp mod">
        <pc:chgData name="Bryan Orander" userId="a6a8d53344b7716c" providerId="LiveId" clId="{848EEFF5-E881-44C7-8040-3A0F1C24F2D0}" dt="2026-10-27T11:04:35.730" v="1278" actId="22"/>
        <pc:sldMkLst>
          <pc:docMk/>
          <pc:sldMk cId="0" sldId="273"/>
        </pc:sldMkLst>
        <pc:picChg chg="del">
          <ac:chgData name="Bryan Orander" userId="a6a8d53344b7716c" providerId="LiveId" clId="{848EEFF5-E881-44C7-8040-3A0F1C24F2D0}" dt="2026-10-27T11:04:34.978" v="1277" actId="478"/>
          <ac:picMkLst>
            <pc:docMk/>
            <pc:sldMk cId="0" sldId="273"/>
            <ac:picMk id="2" creationId="{88DE033E-2996-BDBA-B600-B57362607720}"/>
          </ac:picMkLst>
        </pc:picChg>
        <pc:picChg chg="add">
          <ac:chgData name="Bryan Orander" userId="a6a8d53344b7716c" providerId="LiveId" clId="{848EEFF5-E881-44C7-8040-3A0F1C24F2D0}" dt="2026-10-27T11:04:35.730" v="1278" actId="22"/>
          <ac:picMkLst>
            <pc:docMk/>
            <pc:sldMk cId="0" sldId="273"/>
            <ac:picMk id="4" creationId="{ED64C871-63CF-1DC6-AA12-2B66ABBEE7E9}"/>
          </ac:picMkLst>
        </pc:picChg>
      </pc:sldChg>
      <pc:sldChg chg="addSp delSp modSp mod ord">
        <pc:chgData name="Bryan Orander" userId="a6a8d53344b7716c" providerId="LiveId" clId="{848EEFF5-E881-44C7-8040-3A0F1C24F2D0}" dt="2026-10-27T11:04:40.726" v="1280" actId="22"/>
        <pc:sldMkLst>
          <pc:docMk/>
          <pc:sldMk cId="0" sldId="285"/>
        </pc:sldMkLst>
        <pc:spChg chg="mod">
          <ac:chgData name="Bryan Orander" userId="a6a8d53344b7716c" providerId="LiveId" clId="{848EEFF5-E881-44C7-8040-3A0F1C24F2D0}" dt="2026-10-27T11:02:45.026" v="1255" actId="20577"/>
          <ac:spMkLst>
            <pc:docMk/>
            <pc:sldMk cId="0" sldId="285"/>
            <ac:spMk id="43012" creationId="{00000000-0000-0000-0000-000000000000}"/>
          </ac:spMkLst>
        </pc:spChg>
        <pc:picChg chg="del">
          <ac:chgData name="Bryan Orander" userId="a6a8d53344b7716c" providerId="LiveId" clId="{848EEFF5-E881-44C7-8040-3A0F1C24F2D0}" dt="2026-10-27T11:04:39.795" v="1279" actId="478"/>
          <ac:picMkLst>
            <pc:docMk/>
            <pc:sldMk cId="0" sldId="285"/>
            <ac:picMk id="2" creationId="{0BB0A2C4-ED39-B9AA-0AC5-59562C151EC7}"/>
          </ac:picMkLst>
        </pc:picChg>
        <pc:picChg chg="add">
          <ac:chgData name="Bryan Orander" userId="a6a8d53344b7716c" providerId="LiveId" clId="{848EEFF5-E881-44C7-8040-3A0F1C24F2D0}" dt="2026-10-27T11:04:40.726" v="1280" actId="22"/>
          <ac:picMkLst>
            <pc:docMk/>
            <pc:sldMk cId="0" sldId="285"/>
            <ac:picMk id="4" creationId="{79735259-494E-77DB-CFB2-7B47FE5DA031}"/>
          </ac:picMkLst>
        </pc:picChg>
      </pc:sldChg>
      <pc:sldChg chg="addSp delSp modSp mod">
        <pc:chgData name="Bryan Orander" userId="a6a8d53344b7716c" providerId="LiveId" clId="{848EEFF5-E881-44C7-8040-3A0F1C24F2D0}" dt="2026-10-27T11:03:22.570" v="1259" actId="1076"/>
        <pc:sldMkLst>
          <pc:docMk/>
          <pc:sldMk cId="0" sldId="338"/>
        </pc:sldMkLst>
        <pc:picChg chg="add mod">
          <ac:chgData name="Bryan Orander" userId="a6a8d53344b7716c" providerId="LiveId" clId="{848EEFF5-E881-44C7-8040-3A0F1C24F2D0}" dt="2026-10-27T11:03:22.570" v="1259" actId="1076"/>
          <ac:picMkLst>
            <pc:docMk/>
            <pc:sldMk cId="0" sldId="338"/>
            <ac:picMk id="5" creationId="{4238D0A1-C35A-0F52-AEEC-AC6C975E1252}"/>
          </ac:picMkLst>
        </pc:picChg>
        <pc:picChg chg="del">
          <ac:chgData name="Bryan Orander" userId="a6a8d53344b7716c" providerId="LiveId" clId="{848EEFF5-E881-44C7-8040-3A0F1C24F2D0}" dt="2026-10-27T11:03:16.344" v="1256" actId="478"/>
          <ac:picMkLst>
            <pc:docMk/>
            <pc:sldMk cId="0" sldId="338"/>
            <ac:picMk id="6" creationId="{D3318C00-61DE-13DE-C8C9-A11217B61459}"/>
          </ac:picMkLst>
        </pc:picChg>
      </pc:sldChg>
      <pc:sldChg chg="modSp mod">
        <pc:chgData name="Bryan Orander" userId="a6a8d53344b7716c" providerId="LiveId" clId="{848EEFF5-E881-44C7-8040-3A0F1C24F2D0}" dt="2026-10-27T10:53:44.631" v="509" actId="6549"/>
        <pc:sldMkLst>
          <pc:docMk/>
          <pc:sldMk cId="0" sldId="403"/>
        </pc:sldMkLst>
        <pc:spChg chg="mod">
          <ac:chgData name="Bryan Orander" userId="a6a8d53344b7716c" providerId="LiveId" clId="{848EEFF5-E881-44C7-8040-3A0F1C24F2D0}" dt="2026-10-27T10:53:44.631" v="509" actId="6549"/>
          <ac:spMkLst>
            <pc:docMk/>
            <pc:sldMk cId="0" sldId="403"/>
            <ac:spMk id="3" creationId="{00000000-0000-0000-0000-000000000000}"/>
          </ac:spMkLst>
        </pc:spChg>
      </pc:sldChg>
      <pc:sldChg chg="addSp delSp modSp mod">
        <pc:chgData name="Bryan Orander" userId="a6a8d53344b7716c" providerId="LiveId" clId="{848EEFF5-E881-44C7-8040-3A0F1C24F2D0}" dt="2026-10-27T11:04:30.525" v="1276" actId="22"/>
        <pc:sldMkLst>
          <pc:docMk/>
          <pc:sldMk cId="1315309887" sldId="405"/>
        </pc:sldMkLst>
        <pc:spChg chg="mod">
          <ac:chgData name="Bryan Orander" userId="a6a8d53344b7716c" providerId="LiveId" clId="{848EEFF5-E881-44C7-8040-3A0F1C24F2D0}" dt="2026-10-27T10:47:47.450" v="95" actId="20577"/>
          <ac:spMkLst>
            <pc:docMk/>
            <pc:sldMk cId="1315309887" sldId="405"/>
            <ac:spMk id="44035" creationId="{00000000-0000-0000-0000-000000000000}"/>
          </ac:spMkLst>
        </pc:spChg>
        <pc:picChg chg="del">
          <ac:chgData name="Bryan Orander" userId="a6a8d53344b7716c" providerId="LiveId" clId="{848EEFF5-E881-44C7-8040-3A0F1C24F2D0}" dt="2026-10-27T11:04:29.827" v="1275" actId="478"/>
          <ac:picMkLst>
            <pc:docMk/>
            <pc:sldMk cId="1315309887" sldId="405"/>
            <ac:picMk id="2" creationId="{8965AF2E-701B-7332-B7BE-CC33DB6D88DE}"/>
          </ac:picMkLst>
        </pc:picChg>
        <pc:picChg chg="add">
          <ac:chgData name="Bryan Orander" userId="a6a8d53344b7716c" providerId="LiveId" clId="{848EEFF5-E881-44C7-8040-3A0F1C24F2D0}" dt="2026-10-27T11:04:30.525" v="1276" actId="22"/>
          <ac:picMkLst>
            <pc:docMk/>
            <pc:sldMk cId="1315309887" sldId="405"/>
            <ac:picMk id="4" creationId="{D9E903E5-FA36-3959-F80F-B904501B0BBA}"/>
          </ac:picMkLst>
        </pc:picChg>
      </pc:sldChg>
      <pc:sldChg chg="modSp mod">
        <pc:chgData name="Bryan Orander" userId="a6a8d53344b7716c" providerId="LiveId" clId="{848EEFF5-E881-44C7-8040-3A0F1C24F2D0}" dt="2026-10-27T10:57:44.399" v="943" actId="20577"/>
        <pc:sldMkLst>
          <pc:docMk/>
          <pc:sldMk cId="1618635061" sldId="417"/>
        </pc:sldMkLst>
        <pc:spChg chg="mod">
          <ac:chgData name="Bryan Orander" userId="a6a8d53344b7716c" providerId="LiveId" clId="{848EEFF5-E881-44C7-8040-3A0F1C24F2D0}" dt="2026-10-27T10:57:44.399" v="943" actId="20577"/>
          <ac:spMkLst>
            <pc:docMk/>
            <pc:sldMk cId="1618635061" sldId="417"/>
            <ac:spMk id="3" creationId="{00000000-0000-0000-0000-000000000000}"/>
          </ac:spMkLst>
        </pc:spChg>
      </pc:sldChg>
      <pc:sldChg chg="addSp delSp add mod">
        <pc:chgData name="Bryan Orander" userId="a6a8d53344b7716c" providerId="LiveId" clId="{848EEFF5-E881-44C7-8040-3A0F1C24F2D0}" dt="2026-10-27T11:04:05.273" v="1271" actId="22"/>
        <pc:sldMkLst>
          <pc:docMk/>
          <pc:sldMk cId="1151757219" sldId="419"/>
        </pc:sldMkLst>
        <pc:picChg chg="del">
          <ac:chgData name="Bryan Orander" userId="a6a8d53344b7716c" providerId="LiveId" clId="{848EEFF5-E881-44C7-8040-3A0F1C24F2D0}" dt="2026-10-27T11:04:04.660" v="1270" actId="478"/>
          <ac:picMkLst>
            <pc:docMk/>
            <pc:sldMk cId="1151757219" sldId="419"/>
            <ac:picMk id="4" creationId="{227589D0-681C-BA91-CFD5-C9593E09DBD0}"/>
          </ac:picMkLst>
        </pc:picChg>
        <pc:picChg chg="add">
          <ac:chgData name="Bryan Orander" userId="a6a8d53344b7716c" providerId="LiveId" clId="{848EEFF5-E881-44C7-8040-3A0F1C24F2D0}" dt="2026-10-27T11:04:05.273" v="1271" actId="22"/>
          <ac:picMkLst>
            <pc:docMk/>
            <pc:sldMk cId="1151757219" sldId="419"/>
            <ac:picMk id="6" creationId="{2C35506E-8E41-DA4E-4E60-8BBEE445F2D6}"/>
          </ac:picMkLst>
        </pc:picChg>
      </pc:sldChg>
      <pc:sldChg chg="del">
        <pc:chgData name="Bryan Orander" userId="a6a8d53344b7716c" providerId="LiveId" clId="{848EEFF5-E881-44C7-8040-3A0F1C24F2D0}" dt="2026-10-27T10:46:23.720" v="57" actId="2696"/>
        <pc:sldMkLst>
          <pc:docMk/>
          <pc:sldMk cId="1321868936" sldId="419"/>
        </pc:sldMkLst>
      </pc:sldChg>
      <pc:sldChg chg="ord">
        <pc:chgData name="Bryan Orander" userId="a6a8d53344b7716c" providerId="LiveId" clId="{848EEFF5-E881-44C7-8040-3A0F1C24F2D0}" dt="2026-10-27T10:45:54.010" v="56"/>
        <pc:sldMkLst>
          <pc:docMk/>
          <pc:sldMk cId="84181672" sldId="420"/>
        </pc:sldMkLst>
      </pc:sldChg>
      <pc:sldChg chg="ord">
        <pc:chgData name="Bryan Orander" userId="a6a8d53344b7716c" providerId="LiveId" clId="{848EEFF5-E881-44C7-8040-3A0F1C24F2D0}" dt="2026-10-27T10:46:55.394" v="62"/>
        <pc:sldMkLst>
          <pc:docMk/>
          <pc:sldMk cId="3590329501" sldId="422"/>
        </pc:sldMkLst>
      </pc:sldChg>
      <pc:sldChg chg="addSp delSp modSp mod">
        <pc:chgData name="Bryan Orander" userId="a6a8d53344b7716c" providerId="LiveId" clId="{848EEFF5-E881-44C7-8040-3A0F1C24F2D0}" dt="2026-10-27T11:03:57.998" v="1269" actId="22"/>
        <pc:sldMkLst>
          <pc:docMk/>
          <pc:sldMk cId="1333363769" sldId="423"/>
        </pc:sldMkLst>
        <pc:spChg chg="mod">
          <ac:chgData name="Bryan Orander" userId="a6a8d53344b7716c" providerId="LiveId" clId="{848EEFF5-E881-44C7-8040-3A0F1C24F2D0}" dt="2026-10-27T11:01:25.289" v="1112" actId="20577"/>
          <ac:spMkLst>
            <pc:docMk/>
            <pc:sldMk cId="1333363769" sldId="423"/>
            <ac:spMk id="2" creationId="{8CE2114D-A61B-000A-16E4-D96530E1FFA5}"/>
          </ac:spMkLst>
        </pc:spChg>
        <pc:picChg chg="del">
          <ac:chgData name="Bryan Orander" userId="a6a8d53344b7716c" providerId="LiveId" clId="{848EEFF5-E881-44C7-8040-3A0F1C24F2D0}" dt="2026-10-27T11:03:57.186" v="1268" actId="478"/>
          <ac:picMkLst>
            <pc:docMk/>
            <pc:sldMk cId="1333363769" sldId="423"/>
            <ac:picMk id="3" creationId="{1AE91970-5F33-41B2-090C-FEC0306E2EAC}"/>
          </ac:picMkLst>
        </pc:picChg>
        <pc:picChg chg="add">
          <ac:chgData name="Bryan Orander" userId="a6a8d53344b7716c" providerId="LiveId" clId="{848EEFF5-E881-44C7-8040-3A0F1C24F2D0}" dt="2026-10-27T11:03:57.998" v="1269" actId="22"/>
          <ac:picMkLst>
            <pc:docMk/>
            <pc:sldMk cId="1333363769" sldId="423"/>
            <ac:picMk id="5" creationId="{504388BD-1019-F819-F589-195AC4D85641}"/>
          </ac:picMkLst>
        </pc:picChg>
      </pc:sldChg>
      <pc:sldChg chg="addSp delSp mod">
        <pc:chgData name="Bryan Orander" userId="a6a8d53344b7716c" providerId="LiveId" clId="{848EEFF5-E881-44C7-8040-3A0F1C24F2D0}" dt="2026-10-27T11:04:16.274" v="1273" actId="22"/>
        <pc:sldMkLst>
          <pc:docMk/>
          <pc:sldMk cId="3339352566" sldId="425"/>
        </pc:sldMkLst>
        <pc:picChg chg="del">
          <ac:chgData name="Bryan Orander" userId="a6a8d53344b7716c" providerId="LiveId" clId="{848EEFF5-E881-44C7-8040-3A0F1C24F2D0}" dt="2026-10-27T11:04:15.725" v="1272" actId="478"/>
          <ac:picMkLst>
            <pc:docMk/>
            <pc:sldMk cId="3339352566" sldId="425"/>
            <ac:picMk id="5" creationId="{3BA7C331-CD9E-ACCD-96D8-3FCCB720CC6E}"/>
          </ac:picMkLst>
        </pc:picChg>
        <pc:picChg chg="add">
          <ac:chgData name="Bryan Orander" userId="a6a8d53344b7716c" providerId="LiveId" clId="{848EEFF5-E881-44C7-8040-3A0F1C24F2D0}" dt="2026-10-27T11:04:16.274" v="1273" actId="22"/>
          <ac:picMkLst>
            <pc:docMk/>
            <pc:sldMk cId="3339352566" sldId="425"/>
            <ac:picMk id="7" creationId="{F73777A6-C0A9-342C-EED0-D9D7F0DC1E74}"/>
          </ac:picMkLst>
        </pc:picChg>
      </pc:sldChg>
      <pc:sldChg chg="addSp modSp mod">
        <pc:chgData name="Bryan Orander" userId="a6a8d53344b7716c" providerId="LiveId" clId="{848EEFF5-E881-44C7-8040-3A0F1C24F2D0}" dt="2026-10-27T11:03:45.589" v="1267" actId="1037"/>
        <pc:sldMkLst>
          <pc:docMk/>
          <pc:sldMk cId="907125075" sldId="426"/>
        </pc:sldMkLst>
        <pc:spChg chg="mod">
          <ac:chgData name="Bryan Orander" userId="a6a8d53344b7716c" providerId="LiveId" clId="{848EEFF5-E881-44C7-8040-3A0F1C24F2D0}" dt="2026-10-27T10:59:34.245" v="1049" actId="20577"/>
          <ac:spMkLst>
            <pc:docMk/>
            <pc:sldMk cId="907125075" sldId="426"/>
            <ac:spMk id="3" creationId="{F4EED4D4-B4DE-1870-B3A8-876F081FDEB6}"/>
          </ac:spMkLst>
        </pc:spChg>
        <pc:picChg chg="add mod">
          <ac:chgData name="Bryan Orander" userId="a6a8d53344b7716c" providerId="LiveId" clId="{848EEFF5-E881-44C7-8040-3A0F1C24F2D0}" dt="2026-10-27T11:03:45.589" v="1267" actId="1037"/>
          <ac:picMkLst>
            <pc:docMk/>
            <pc:sldMk cId="907125075" sldId="426"/>
            <ac:picMk id="5" creationId="{3A6DD4C7-552B-3CD1-0CDE-318FE768FDF9}"/>
          </ac:picMkLst>
        </pc:picChg>
      </pc:sldChg>
      <pc:sldChg chg="del">
        <pc:chgData name="Bryan Orander" userId="a6a8d53344b7716c" providerId="LiveId" clId="{848EEFF5-E881-44C7-8040-3A0F1C24F2D0}" dt="2026-10-27T10:52:37.734" v="455" actId="2696"/>
        <pc:sldMkLst>
          <pc:docMk/>
          <pc:sldMk cId="421765525" sldId="427"/>
        </pc:sldMkLst>
      </pc:sldChg>
      <pc:sldChg chg="add">
        <pc:chgData name="Bryan Orander" userId="a6a8d53344b7716c" providerId="LiveId" clId="{848EEFF5-E881-44C7-8040-3A0F1C24F2D0}" dt="2026-10-27T10:52:42.483" v="456"/>
        <pc:sldMkLst>
          <pc:docMk/>
          <pc:sldMk cId="3702148666" sldId="427"/>
        </pc:sldMkLst>
      </pc:sldChg>
      <pc:sldChg chg="del">
        <pc:chgData name="Bryan Orander" userId="a6a8d53344b7716c" providerId="LiveId" clId="{848EEFF5-E881-44C7-8040-3A0F1C24F2D0}" dt="2026-10-27T10:52:47.133" v="457" actId="2696"/>
        <pc:sldMkLst>
          <pc:docMk/>
          <pc:sldMk cId="1247164777" sldId="428"/>
        </pc:sldMkLst>
      </pc:sldChg>
      <pc:sldChg chg="addSp delSp add mod">
        <pc:chgData name="Bryan Orander" userId="a6a8d53344b7716c" providerId="LiveId" clId="{848EEFF5-E881-44C7-8040-3A0F1C24F2D0}" dt="2026-10-27T11:05:19.090" v="1289" actId="22"/>
        <pc:sldMkLst>
          <pc:docMk/>
          <pc:sldMk cId="1978477629" sldId="428"/>
        </pc:sldMkLst>
        <pc:picChg chg="del">
          <ac:chgData name="Bryan Orander" userId="a6a8d53344b7716c" providerId="LiveId" clId="{848EEFF5-E881-44C7-8040-3A0F1C24F2D0}" dt="2026-10-27T11:05:18.289" v="1288" actId="478"/>
          <ac:picMkLst>
            <pc:docMk/>
            <pc:sldMk cId="1978477629" sldId="428"/>
            <ac:picMk id="5" creationId="{19EE4A6D-28A3-1EAB-8643-DBA61C8272EF}"/>
          </ac:picMkLst>
        </pc:picChg>
        <pc:picChg chg="add">
          <ac:chgData name="Bryan Orander" userId="a6a8d53344b7716c" providerId="LiveId" clId="{848EEFF5-E881-44C7-8040-3A0F1C24F2D0}" dt="2026-10-27T11:05:19.090" v="1289" actId="22"/>
          <ac:picMkLst>
            <pc:docMk/>
            <pc:sldMk cId="1978477629" sldId="428"/>
            <ac:picMk id="7" creationId="{0E55D67F-B0B5-E46F-7B6C-30F89E517BB6}"/>
          </ac:picMkLst>
        </pc:picChg>
      </pc:sldChg>
      <pc:sldChg chg="del">
        <pc:chgData name="Bryan Orander" userId="a6a8d53344b7716c" providerId="LiveId" clId="{848EEFF5-E881-44C7-8040-3A0F1C24F2D0}" dt="2026-10-27T10:48:05.380" v="96" actId="2696"/>
        <pc:sldMkLst>
          <pc:docMk/>
          <pc:sldMk cId="1450972374" sldId="429"/>
        </pc:sldMkLst>
      </pc:sldChg>
      <pc:sldChg chg="add">
        <pc:chgData name="Bryan Orander" userId="a6a8d53344b7716c" providerId="LiveId" clId="{848EEFF5-E881-44C7-8040-3A0F1C24F2D0}" dt="2026-10-27T10:48:11.418" v="97"/>
        <pc:sldMkLst>
          <pc:docMk/>
          <pc:sldMk cId="3624975183" sldId="429"/>
        </pc:sldMkLst>
      </pc:sldChg>
      <pc:sldChg chg="modSp new del mod">
        <pc:chgData name="Bryan Orander" userId="a6a8d53344b7716c" providerId="LiveId" clId="{848EEFF5-E881-44C7-8040-3A0F1C24F2D0}" dt="2026-10-27T10:45:39.093" v="52" actId="47"/>
        <pc:sldMkLst>
          <pc:docMk/>
          <pc:sldMk cId="3847607301" sldId="431"/>
        </pc:sldMkLst>
        <pc:spChg chg="mod">
          <ac:chgData name="Bryan Orander" userId="a6a8d53344b7716c" providerId="LiveId" clId="{848EEFF5-E881-44C7-8040-3A0F1C24F2D0}" dt="2026-10-27T10:44:46.445" v="9" actId="20577"/>
          <ac:spMkLst>
            <pc:docMk/>
            <pc:sldMk cId="3847607301" sldId="431"/>
            <ac:spMk id="2" creationId="{3F5E966F-4028-0C68-0F9D-8B5151765780}"/>
          </ac:spMkLst>
        </pc:spChg>
      </pc:sldChg>
      <pc:sldChg chg="addSp delSp modSp new mod">
        <pc:chgData name="Bryan Orander" userId="a6a8d53344b7716c" providerId="LiveId" clId="{848EEFF5-E881-44C7-8040-3A0F1C24F2D0}" dt="2026-10-27T11:04:47.978" v="1281" actId="22"/>
        <pc:sldMkLst>
          <pc:docMk/>
          <pc:sldMk cId="2464190501" sldId="432"/>
        </pc:sldMkLst>
        <pc:spChg chg="mod">
          <ac:chgData name="Bryan Orander" userId="a6a8d53344b7716c" providerId="LiveId" clId="{848EEFF5-E881-44C7-8040-3A0F1C24F2D0}" dt="2026-10-27T10:45:21.857" v="48" actId="20577"/>
          <ac:spMkLst>
            <pc:docMk/>
            <pc:sldMk cId="2464190501" sldId="432"/>
            <ac:spMk id="2" creationId="{2A779913-49A4-91D4-D525-1FC7F8594775}"/>
          </ac:spMkLst>
        </pc:spChg>
        <pc:spChg chg="del">
          <ac:chgData name="Bryan Orander" userId="a6a8d53344b7716c" providerId="LiveId" clId="{848EEFF5-E881-44C7-8040-3A0F1C24F2D0}" dt="2026-10-27T10:45:28.709" v="49" actId="478"/>
          <ac:spMkLst>
            <pc:docMk/>
            <pc:sldMk cId="2464190501" sldId="432"/>
            <ac:spMk id="3" creationId="{C18FDEEF-666B-9B0A-DC92-86349EA2D0F0}"/>
          </ac:spMkLst>
        </pc:spChg>
        <pc:picChg chg="add">
          <ac:chgData name="Bryan Orander" userId="a6a8d53344b7716c" providerId="LiveId" clId="{848EEFF5-E881-44C7-8040-3A0F1C24F2D0}" dt="2026-10-27T11:04:47.978" v="1281" actId="22"/>
          <ac:picMkLst>
            <pc:docMk/>
            <pc:sldMk cId="2464190501" sldId="432"/>
            <ac:picMk id="6" creationId="{50B837BA-69A8-3953-F6DA-67B368A22909}"/>
          </ac:picMkLst>
        </pc:picChg>
      </pc:sldChg>
      <pc:sldChg chg="addSp modSp new mod">
        <pc:chgData name="Bryan Orander" userId="a6a8d53344b7716c" providerId="LiveId" clId="{848EEFF5-E881-44C7-8040-3A0F1C24F2D0}" dt="2026-10-27T11:04:24.946" v="1274" actId="22"/>
        <pc:sldMkLst>
          <pc:docMk/>
          <pc:sldMk cId="3300702291" sldId="433"/>
        </pc:sldMkLst>
        <pc:spChg chg="mod">
          <ac:chgData name="Bryan Orander" userId="a6a8d53344b7716c" providerId="LiveId" clId="{848EEFF5-E881-44C7-8040-3A0F1C24F2D0}" dt="2026-10-27T10:52:07.200" v="454" actId="20577"/>
          <ac:spMkLst>
            <pc:docMk/>
            <pc:sldMk cId="3300702291" sldId="433"/>
            <ac:spMk id="2" creationId="{7EDF4194-3069-4EA6-4683-5DBCBE16A870}"/>
          </ac:spMkLst>
        </pc:spChg>
        <pc:spChg chg="mod">
          <ac:chgData name="Bryan Orander" userId="a6a8d53344b7716c" providerId="LiveId" clId="{848EEFF5-E881-44C7-8040-3A0F1C24F2D0}" dt="2026-10-27T10:51:59.822" v="447" actId="27636"/>
          <ac:spMkLst>
            <pc:docMk/>
            <pc:sldMk cId="3300702291" sldId="433"/>
            <ac:spMk id="3" creationId="{0E48C6BA-066D-2F3C-23CB-09EFC689560F}"/>
          </ac:spMkLst>
        </pc:spChg>
        <pc:picChg chg="add">
          <ac:chgData name="Bryan Orander" userId="a6a8d53344b7716c" providerId="LiveId" clId="{848EEFF5-E881-44C7-8040-3A0F1C24F2D0}" dt="2026-10-27T11:04:24.946" v="1274" actId="22"/>
          <ac:picMkLst>
            <pc:docMk/>
            <pc:sldMk cId="3300702291" sldId="433"/>
            <ac:picMk id="6" creationId="{F2B91796-1C62-4147-8583-165A090A077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7740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15" tIns="47107" rIns="94215" bIns="4710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094" y="0"/>
            <a:ext cx="3077740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15" tIns="47107" rIns="94215" bIns="4710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917422"/>
            <a:ext cx="3077740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15" tIns="47107" rIns="94215" bIns="4710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094" y="8917422"/>
            <a:ext cx="3077740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15" tIns="47107" rIns="94215" bIns="4710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8AEB014-14E5-4516-B651-AAE6D6A8B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7740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15" tIns="47107" rIns="94215" bIns="4710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094" y="0"/>
            <a:ext cx="3077740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15" tIns="47107" rIns="94215" bIns="4710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3263"/>
            <a:ext cx="4692650" cy="352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48" y="4459526"/>
            <a:ext cx="5681980" cy="422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15" tIns="47107" rIns="94215" bIns="471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917422"/>
            <a:ext cx="3077740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15" tIns="47107" rIns="94215" bIns="4710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094" y="8917422"/>
            <a:ext cx="3077740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15" tIns="47107" rIns="94215" bIns="4710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76076F05-D7FA-470B-9943-50D21BE484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F1AF3-5978-48CF-AB89-48D9E43E098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64F672-B0E2-4452-A2F9-18FD9292124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BAC9F4-15BB-4DFE-AABB-73820BCF55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444513-1ABE-4552-B62F-CB99296EB70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C9DEEB-F67C-4FE8-8267-4DC996A660A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137E5A-5CA8-4AFA-A48C-AAD062FCE74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235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67D97C-5F6B-44DE-B71C-11A8770C116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726483-BCC6-4960-A2EF-A8F1500849A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305AA3-62DD-4B96-AC84-CD62C5902B8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358898-D578-46F8-8B2D-EDCDF58AC0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76B6CB-2CED-47A3-87A1-7D12CCB958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DB61B1-1A48-4A48-99A5-C879B02B31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361BE-7D84-4A1D-BF15-71A4BE8608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807CAC-2603-46CE-BED6-324AE210CA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F92FF-30CC-4C23-B6C6-7B3336F737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>
              <a:defRPr/>
            </a:pPr>
            <a:fld id="{421BF81F-A4C5-4AF8-B24D-863EC04736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E9066-5372-44E7-B2EF-A3563150F5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399CFD-34B1-4312-B517-F3BC72962A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6AF80963-B0A2-485C-A2C4-D25A661976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lumMod val="20000"/>
                <a:lumOff val="80000"/>
              </a:schemeClr>
            </a:gs>
            <a:gs pos="12000">
              <a:schemeClr val="bg2">
                <a:tint val="48000"/>
                <a:satMod val="300000"/>
              </a:schemeClr>
            </a:gs>
            <a:gs pos="20000">
              <a:schemeClr val="bg2">
                <a:tint val="49000"/>
                <a:satMod val="300000"/>
              </a:schemeClr>
            </a:gs>
            <a:gs pos="100000">
              <a:schemeClr val="bg2">
                <a:shade val="30000"/>
              </a:schemeClr>
            </a:gs>
          </a:gsLst>
          <a:path path="circle">
            <a:fillToRect l="10000" t="-25000" r="10000" b="125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52167"/>
            <a:ext cx="8382000" cy="129235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Managing the Maze: </a:t>
            </a:r>
            <a:br>
              <a:rPr lang="en-US" sz="4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44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Successful Succession Planning</a:t>
            </a:r>
            <a:endParaRPr lang="en-US" sz="4400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1371600" y="3470824"/>
            <a:ext cx="6400800" cy="1377401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dirty="0"/>
              <a:t>with Bryan Orander</a:t>
            </a:r>
          </a:p>
          <a:p>
            <a:pPr algn="ctr" eaLnBrk="1" hangingPunct="1"/>
            <a:r>
              <a:rPr lang="en-US" sz="2400" dirty="0"/>
              <a:t>President, Charitable Advisors</a:t>
            </a:r>
            <a:br>
              <a:rPr lang="en-US" sz="2400" dirty="0"/>
            </a:br>
            <a:r>
              <a:rPr lang="en-US" sz="2400" dirty="0"/>
              <a:t>&amp; Publisher, Not-for-profit News </a:t>
            </a:r>
          </a:p>
        </p:txBody>
      </p:sp>
      <p:sp>
        <p:nvSpPr>
          <p:cNvPr id="105476" name="Rectangle 4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475" name="AutoShape 3" descr="cid:image006.png@01D04B79.19718360"/>
          <p:cNvSpPr>
            <a:spLocks noChangeAspect="1" noChangeArrowheads="1"/>
          </p:cNvSpPr>
          <p:nvPr/>
        </p:nvSpPr>
        <p:spPr bwMode="auto">
          <a:xfrm>
            <a:off x="31750" y="-84138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0F3809-DA19-4262-8C6B-493CD5070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CD01F1-76A3-4B83-B768-B6F9BC47A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38D0A1-C35A-0F52-AEEC-AC6C975E1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5562600"/>
            <a:ext cx="4591050" cy="10096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9B22A-6610-E524-B5F3-580068B94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Charitable Advisors Intro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ED4D4-B4DE-1870-B3A8-876F081FD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Bryan Orander was part of the national cohort of transition consultants trained by the Annie E. Casey Foundation. (2005-2010)</a:t>
            </a:r>
          </a:p>
          <a:p>
            <a:r>
              <a:rPr lang="en-US" dirty="0"/>
              <a:t>The Charitable Advisors team is wrapping up ED/CEO searches/transitions #125.</a:t>
            </a:r>
          </a:p>
          <a:p>
            <a:r>
              <a:rPr lang="en-US" dirty="0"/>
              <a:t>Bryan has trained hundreds of nonprofit leaders on succession thinking/planning.</a:t>
            </a:r>
          </a:p>
          <a:p>
            <a:r>
              <a:rPr lang="en-US" dirty="0"/>
              <a:t>Brooke Tichenor has worked with ED/CEO searches since 2018.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7A94D-7723-E38E-EB9A-44C9A28C6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DD4C7-552B-3CD1-0CDE-318FE768F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2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2F64A-7747-D405-F387-830CBDB67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2024-26 Searches included: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553D8-AC69-4C56-A0A2-CDDB409AE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199"/>
          </a:xfrm>
        </p:spPr>
        <p:txBody>
          <a:bodyPr>
            <a:normAutofit fontScale="92500" lnSpcReduction="10000"/>
          </a:bodyPr>
          <a:lstStyle/>
          <a:p>
            <a:pPr marL="118872" indent="0">
              <a:buNone/>
            </a:pPr>
            <a:endParaRPr lang="en-US" sz="900" dirty="0"/>
          </a:p>
          <a:p>
            <a:r>
              <a:rPr lang="en-US" dirty="0"/>
              <a:t>108. Sycamore Services, Danville (Retirement)</a:t>
            </a:r>
          </a:p>
          <a:p>
            <a:r>
              <a:rPr lang="en-US" dirty="0"/>
              <a:t>110. Gennesaret Free Clinic</a:t>
            </a:r>
          </a:p>
          <a:p>
            <a:r>
              <a:rPr lang="en-US" dirty="0"/>
              <a:t>111. Mary Rigg Neighborhood Center (R)</a:t>
            </a:r>
          </a:p>
          <a:p>
            <a:r>
              <a:rPr lang="en-US" dirty="0"/>
              <a:t>113. Near North Development Corporation</a:t>
            </a:r>
          </a:p>
          <a:p>
            <a:r>
              <a:rPr lang="en-US" dirty="0"/>
              <a:t>114. </a:t>
            </a:r>
            <a:r>
              <a:rPr lang="en-US" dirty="0" err="1"/>
              <a:t>WonderLab</a:t>
            </a:r>
            <a:r>
              <a:rPr lang="en-US" dirty="0"/>
              <a:t> Museum, Bloomington (R)</a:t>
            </a:r>
          </a:p>
          <a:p>
            <a:r>
              <a:rPr lang="en-US" dirty="0"/>
              <a:t>115. Center for Interfaith Cooperation (R)</a:t>
            </a:r>
          </a:p>
          <a:p>
            <a:r>
              <a:rPr lang="en-US" dirty="0"/>
              <a:t>116. Community </a:t>
            </a:r>
            <a:r>
              <a:rPr lang="en-US" dirty="0" err="1"/>
              <a:t>Fdn</a:t>
            </a:r>
            <a:r>
              <a:rPr lang="en-US" dirty="0"/>
              <a:t> of Wabash County (R)</a:t>
            </a:r>
          </a:p>
          <a:p>
            <a:r>
              <a:rPr lang="en-US" dirty="0"/>
              <a:t>118. Family Promise of Hendricks County</a:t>
            </a:r>
          </a:p>
          <a:p>
            <a:r>
              <a:rPr lang="en-US" dirty="0"/>
              <a:t>120. Cancer Services of Northeast Indiana (R)</a:t>
            </a:r>
          </a:p>
          <a:p>
            <a:r>
              <a:rPr lang="en-US" dirty="0"/>
              <a:t>121. Community Learning Ctr, Kendallville, IN (R)</a:t>
            </a:r>
          </a:p>
          <a:p>
            <a:r>
              <a:rPr lang="en-US" dirty="0"/>
              <a:t>122. Tipton County Foundation (R)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5E31B-EA56-1F18-7D31-964F4375F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67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114D-A61B-000A-16E4-D96530E1F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   25 CA Searches – 2021-2024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E36108-0D9C-4C37-28A6-D81A2C825C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Circumstance</a:t>
            </a:r>
            <a:endParaRPr lang="en-US" sz="3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56% were retirements 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28% resignation/new job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16% board initiated/termination</a:t>
            </a:r>
            <a:b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en-US" sz="32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Nov 2024</a:t>
            </a:r>
            <a:endParaRPr lang="en-US" sz="14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A4AB31F-1CA1-1C96-6B4D-4500A95A1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267200" cy="4931664"/>
          </a:xfrm>
        </p:spPr>
        <p:txBody>
          <a:bodyPr>
            <a:normAutofit fontScale="925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Gender</a:t>
            </a:r>
            <a:endParaRPr lang="en-US" sz="35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40% were a female  succeeding a female leader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24% were a female  succeeding a male leader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28% were a male succeeding a female leader</a:t>
            </a:r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8% were a male succeeding a male leader</a:t>
            </a:r>
            <a:endParaRPr lang="en-US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960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2114D-A61B-000A-16E4-D96530E1F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25 CA Searches – 2021-2024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E36108-0D9C-4C37-28A6-D81A2C825C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5084064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New Leaders</a:t>
            </a:r>
            <a:endParaRPr lang="en-US" sz="3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16% or 4 of 25 were internal promotions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28% had been nonprofit ED/CEOs before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from the business sector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from government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of the last 8 searches (50%) have been leaders of color but only 5 of the last 25 (20%)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A4AB31F-1CA1-1C96-6B4D-4500A95A1B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Characteristics Desired</a:t>
            </a:r>
            <a:endParaRPr lang="en-US" sz="3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Familiarity with the organization’s cause or clients served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Organizational leadership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Staff leadership/supervision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Relationship Building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Funding/Fund Raising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 development/management 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4388BD-1019-F819-F589-195AC4D85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63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Succession Planning is: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An effort to protect the organization’s capacity to perform key functions, sustain important relationships, and fulfill its commitments during a leadership transition.</a:t>
            </a:r>
          </a:p>
          <a:p>
            <a:pPr lvl="1"/>
            <a:r>
              <a:rPr lang="en-US" dirty="0"/>
              <a:t>Not just for retirement</a:t>
            </a:r>
          </a:p>
          <a:p>
            <a:pPr lvl="1"/>
            <a:r>
              <a:rPr lang="en-US" dirty="0"/>
              <a:t>Getting the basics in place (Emergency Plan)</a:t>
            </a:r>
          </a:p>
          <a:p>
            <a:pPr lvl="1"/>
            <a:r>
              <a:rPr lang="en-US" dirty="0"/>
              <a:t>Make it safe to talk about retirement and planned departures (spouse relocations, school, etc.) so efforts can be coordinated</a:t>
            </a: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AEB3BE-43AA-487B-9055-0344B86EBC12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Drafting your CEO/Staff Emergency Succession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5720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dirty="0"/>
              <a:t>Who fills in for your ED/CEO when they go on vacation? Can they truly be “out of touch”?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dirty="0"/>
              <a:t>What would suffer first if your ED/CEO was unavailable for 30 days? 60 days?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dirty="0"/>
              <a:t>Who maintains your list of key organization contacts?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dirty="0"/>
              <a:t>Who could help cover and/or serve as a resource?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dirty="0"/>
              <a:t>Who would the board leadership convene?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dirty="0"/>
              <a:t>How will you ensure programs and reputation are maintained?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dirty="0"/>
              <a:t>Who has contact lists/passwords/access?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35506E-8E41-DA4E-4E60-8BBEE445F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57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5448"/>
            <a:ext cx="8229600" cy="1063752"/>
          </a:xfrm>
        </p:spPr>
        <p:txBody>
          <a:bodyPr anchor="b"/>
          <a:lstStyle/>
          <a:p>
            <a:pPr eaLnBrk="1" hangingPunct="1">
              <a:defRPr/>
            </a:pPr>
            <a:r>
              <a:rPr lang="en-US" dirty="0"/>
              <a:t>Benefits of Succession Planning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625609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dirty="0"/>
              <a:t>Aligns staff development with strategic vision</a:t>
            </a:r>
            <a:endParaRPr lang="en-US" sz="800" dirty="0"/>
          </a:p>
          <a:p>
            <a:pPr eaLnBrk="1" hangingPunct="1">
              <a:lnSpc>
                <a:spcPct val="150000"/>
              </a:lnSpc>
              <a:defRPr/>
            </a:pPr>
            <a:r>
              <a:rPr lang="en-US" dirty="0"/>
              <a:t>Builds leadership capacity of staff</a:t>
            </a:r>
            <a:endParaRPr lang="en-US" sz="800" dirty="0"/>
          </a:p>
          <a:p>
            <a:pPr eaLnBrk="1" hangingPunct="1">
              <a:lnSpc>
                <a:spcPct val="150000"/>
              </a:lnSpc>
              <a:defRPr/>
            </a:pPr>
            <a:r>
              <a:rPr lang="en-US" dirty="0"/>
              <a:t>Develops pool of potential successors</a:t>
            </a:r>
            <a:endParaRPr lang="en-US" sz="800" dirty="0"/>
          </a:p>
          <a:p>
            <a:pPr>
              <a:lnSpc>
                <a:spcPct val="150000"/>
              </a:lnSpc>
              <a:defRPr/>
            </a:pPr>
            <a:r>
              <a:rPr lang="en-US" dirty="0"/>
              <a:t>Opportunity to diversify agency leadership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Makes ED/CEO job more “doable”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Builds leadership/ownership of the board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>
              <a:solidFill>
                <a:srgbClr val="0065B0"/>
              </a:solidFill>
            </a:endParaRPr>
          </a:p>
        </p:txBody>
      </p:sp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anchorCtr="1">
            <a:spAutoFit/>
          </a:bodyPr>
          <a:lstStyle/>
          <a:p>
            <a:pPr>
              <a:defRPr/>
            </a:pPr>
            <a:fld id="{917B7CE2-C0C7-4A0C-BEAB-549445ECFD2F}" type="slidenum">
              <a:rPr lang="en-US" sz="2600" b="1">
                <a:solidFill>
                  <a:schemeClr val="bg1"/>
                </a:solidFill>
              </a:rPr>
              <a:pPr>
                <a:defRPr/>
              </a:pPr>
              <a:t>8</a:t>
            </a:fld>
            <a:endParaRPr lang="en-US" sz="26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to Watch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158" y="1408176"/>
            <a:ext cx="8229600" cy="48006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defRPr/>
            </a:pPr>
            <a:r>
              <a:rPr lang="en-US" sz="12800" dirty="0"/>
              <a:t>Leaders not retiring at predictable age</a:t>
            </a:r>
          </a:p>
          <a:p>
            <a:pPr>
              <a:lnSpc>
                <a:spcPct val="170000"/>
              </a:lnSpc>
              <a:defRPr/>
            </a:pPr>
            <a:r>
              <a:rPr lang="en-US" sz="12800" dirty="0"/>
              <a:t>Other senior leaders on retirement track</a:t>
            </a:r>
          </a:p>
          <a:p>
            <a:pPr>
              <a:lnSpc>
                <a:spcPct val="170000"/>
              </a:lnSpc>
              <a:defRPr/>
            </a:pPr>
            <a:r>
              <a:rPr lang="en-US" sz="12800" dirty="0"/>
              <a:t>Successful young leaders moving on sooner</a:t>
            </a:r>
          </a:p>
          <a:p>
            <a:pPr>
              <a:lnSpc>
                <a:spcPct val="170000"/>
              </a:lnSpc>
              <a:defRPr/>
            </a:pPr>
            <a:r>
              <a:rPr lang="en-US" sz="12800" dirty="0"/>
              <a:t>Organizations are experimenting with co-leadership, but still episodic</a:t>
            </a:r>
          </a:p>
          <a:p>
            <a:pPr>
              <a:lnSpc>
                <a:spcPct val="170000"/>
              </a:lnSpc>
              <a:defRPr/>
            </a:pPr>
            <a:r>
              <a:rPr lang="en-US" sz="12800" dirty="0"/>
              <a:t>Many organizations are struggling to recruit and engage strong board members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accent1">
                    <a:satMod val="150000"/>
                  </a:schemeClr>
                </a:solidFill>
              </a:rPr>
              <a:t>How Does Your Organization Work? </a:t>
            </a:r>
          </a:p>
        </p:txBody>
      </p:sp>
      <p:sp>
        <p:nvSpPr>
          <p:cNvPr id="6" name="Rectangle 5"/>
          <p:cNvSpPr/>
          <p:nvPr/>
        </p:nvSpPr>
        <p:spPr>
          <a:xfrm>
            <a:off x="990600" y="2514600"/>
            <a:ext cx="1828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Board</a:t>
            </a:r>
          </a:p>
        </p:txBody>
      </p:sp>
      <p:sp>
        <p:nvSpPr>
          <p:cNvPr id="7" name="Rectangle 6"/>
          <p:cNvSpPr/>
          <p:nvPr/>
        </p:nvSpPr>
        <p:spPr>
          <a:xfrm>
            <a:off x="990600" y="39624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Executive Director/CEO</a:t>
            </a:r>
          </a:p>
        </p:txBody>
      </p:sp>
      <p:sp>
        <p:nvSpPr>
          <p:cNvPr id="8" name="Down Arrow 7"/>
          <p:cNvSpPr/>
          <p:nvPr/>
        </p:nvSpPr>
        <p:spPr>
          <a:xfrm>
            <a:off x="1676400" y="3352800"/>
            <a:ext cx="5334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86400" y="55626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Executive Director/CEO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0" y="4114800"/>
            <a:ext cx="1828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Board</a:t>
            </a:r>
          </a:p>
        </p:txBody>
      </p:sp>
      <p:sp>
        <p:nvSpPr>
          <p:cNvPr id="11" name="Down Arrow 10"/>
          <p:cNvSpPr/>
          <p:nvPr/>
        </p:nvSpPr>
        <p:spPr>
          <a:xfrm rot="10800000">
            <a:off x="6172200" y="4953000"/>
            <a:ext cx="5334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086600" y="1828800"/>
            <a:ext cx="1981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Executive Director/CEO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67200" y="1905000"/>
            <a:ext cx="1828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Board</a:t>
            </a:r>
          </a:p>
        </p:txBody>
      </p:sp>
      <p:sp>
        <p:nvSpPr>
          <p:cNvPr id="14" name="Down Arrow 13"/>
          <p:cNvSpPr/>
          <p:nvPr/>
        </p:nvSpPr>
        <p:spPr>
          <a:xfrm rot="5400000">
            <a:off x="6116638" y="1981200"/>
            <a:ext cx="5334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Down Arrow 14"/>
          <p:cNvSpPr/>
          <p:nvPr/>
        </p:nvSpPr>
        <p:spPr>
          <a:xfrm rot="16200000">
            <a:off x="6540500" y="1981200"/>
            <a:ext cx="5334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446" name="TextBox 15"/>
          <p:cNvSpPr txBox="1">
            <a:spLocks noChangeArrowheads="1"/>
          </p:cNvSpPr>
          <p:nvPr/>
        </p:nvSpPr>
        <p:spPr bwMode="auto">
          <a:xfrm>
            <a:off x="228600" y="1981200"/>
            <a:ext cx="4572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>
                <a:latin typeface="Corbel" pitchFamily="34" charset="0"/>
              </a:rPr>
              <a:t>A</a:t>
            </a:r>
          </a:p>
        </p:txBody>
      </p:sp>
      <p:sp>
        <p:nvSpPr>
          <p:cNvPr id="18447" name="TextBox 16"/>
          <p:cNvSpPr txBox="1">
            <a:spLocks noChangeArrowheads="1"/>
          </p:cNvSpPr>
          <p:nvPr/>
        </p:nvSpPr>
        <p:spPr bwMode="auto">
          <a:xfrm>
            <a:off x="3657600" y="1439863"/>
            <a:ext cx="4572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>
                <a:latin typeface="Corbel" pitchFamily="34" charset="0"/>
              </a:rPr>
              <a:t>B</a:t>
            </a:r>
          </a:p>
        </p:txBody>
      </p:sp>
      <p:sp>
        <p:nvSpPr>
          <p:cNvPr id="18448" name="TextBox 17"/>
          <p:cNvSpPr txBox="1">
            <a:spLocks noChangeArrowheads="1"/>
          </p:cNvSpPr>
          <p:nvPr/>
        </p:nvSpPr>
        <p:spPr bwMode="auto">
          <a:xfrm>
            <a:off x="4724400" y="3725863"/>
            <a:ext cx="4572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>
                <a:latin typeface="Corbel" pitchFamily="34" charset="0"/>
              </a:rPr>
              <a:t>C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D6953-9DDD-4D64-995F-2CCCA873E77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44315E-6719-4B97-BF51-94298A6D9BE8}"/>
              </a:ext>
            </a:extLst>
          </p:cNvPr>
          <p:cNvSpPr txBox="1"/>
          <p:nvPr/>
        </p:nvSpPr>
        <p:spPr>
          <a:xfrm>
            <a:off x="228600" y="5334000"/>
            <a:ext cx="381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impact does this dynamic have on your succession planning?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CEO Succession Preparation -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0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Situation:</a:t>
            </a:r>
          </a:p>
          <a:p>
            <a:r>
              <a:rPr lang="en-US" dirty="0"/>
              <a:t>$11 mil arts and culture nonprofit</a:t>
            </a:r>
          </a:p>
          <a:p>
            <a:r>
              <a:rPr lang="en-US" dirty="0"/>
              <a:t>30 year CEO has 8 direct reports</a:t>
            </a:r>
          </a:p>
          <a:p>
            <a:r>
              <a:rPr lang="en-US" dirty="0"/>
              <a:t>Board wants CEO to focus more on fund development and develop successors by engaging other staff in the community</a:t>
            </a:r>
          </a:p>
          <a:p>
            <a:r>
              <a:rPr lang="en-US" dirty="0"/>
              <a:t>Three year timeframe set for retirement (1 </a:t>
            </a:r>
            <a:r>
              <a:rPr lang="en-US" dirty="0" err="1"/>
              <a:t>pgr</a:t>
            </a:r>
            <a:r>
              <a:rPr lang="en-US" dirty="0"/>
              <a:t>)</a:t>
            </a:r>
          </a:p>
          <a:p>
            <a:pPr>
              <a:buNone/>
            </a:pPr>
            <a:r>
              <a:rPr lang="en-US" dirty="0"/>
              <a:t>Succession Strategy:</a:t>
            </a:r>
          </a:p>
          <a:p>
            <a:r>
              <a:rPr lang="en-US" dirty="0"/>
              <a:t>Planning with board/consultant. Revised structure to create just three direct reports</a:t>
            </a:r>
          </a:p>
          <a:p>
            <a:r>
              <a:rPr lang="en-US" dirty="0"/>
              <a:t>Coordinated planning and department reviews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98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CEO Succession Preparation -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800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Situation:</a:t>
            </a:r>
          </a:p>
          <a:p>
            <a:r>
              <a:rPr lang="en-US" dirty="0"/>
              <a:t>Board has made the hard decision to release their ED/CEO for underperformance</a:t>
            </a:r>
          </a:p>
          <a:p>
            <a:r>
              <a:rPr lang="en-US" dirty="0"/>
              <a:t>Staff who are aware are anxious about the board’s understanding the org and their work</a:t>
            </a:r>
          </a:p>
          <a:p>
            <a:pPr>
              <a:buNone/>
            </a:pPr>
            <a:r>
              <a:rPr lang="en-US" dirty="0"/>
              <a:t>Succession Strategy:</a:t>
            </a:r>
          </a:p>
          <a:p>
            <a:r>
              <a:rPr lang="en-US" dirty="0"/>
              <a:t>Legal guidance on dismissal</a:t>
            </a:r>
          </a:p>
          <a:p>
            <a:r>
              <a:rPr lang="en-US" dirty="0"/>
              <a:t>Communications (internal and external)</a:t>
            </a:r>
          </a:p>
          <a:p>
            <a:r>
              <a:rPr lang="en-US" dirty="0"/>
              <a:t>Interim coverage</a:t>
            </a:r>
          </a:p>
          <a:p>
            <a:r>
              <a:rPr lang="en-US" dirty="0"/>
              <a:t>Handoff, securing</a:t>
            </a:r>
          </a:p>
          <a:p>
            <a:r>
              <a:rPr lang="en-US" dirty="0"/>
              <a:t>Eventually preparing for search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35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3C0F7-267F-DAB0-22F6-EFA87B1FE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 - Two or more years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3E280-2A30-4FB8-13E1-3E27D7C50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Assess and reflect</a:t>
            </a:r>
          </a:p>
          <a:p>
            <a:r>
              <a:rPr lang="en-US" dirty="0"/>
              <a:t>Publicly vague about timeline</a:t>
            </a:r>
          </a:p>
          <a:p>
            <a:r>
              <a:rPr lang="en-US" dirty="0"/>
              <a:t>Staff development focus</a:t>
            </a:r>
          </a:p>
          <a:p>
            <a:r>
              <a:rPr lang="en-US" dirty="0"/>
              <a:t>Staff realignment, if appropriate</a:t>
            </a:r>
          </a:p>
          <a:p>
            <a:r>
              <a:rPr lang="en-US" dirty="0"/>
              <a:t>Capture values in word and practice, include in staff and board orientation</a:t>
            </a:r>
          </a:p>
          <a:p>
            <a:r>
              <a:rPr lang="en-US" dirty="0"/>
              <a:t>Identify any other departures/retirements </a:t>
            </a:r>
          </a:p>
          <a:p>
            <a:r>
              <a:rPr lang="en-US" dirty="0"/>
              <a:t>Make any hard staff decisions and rehire now</a:t>
            </a:r>
          </a:p>
          <a:p>
            <a:r>
              <a:rPr lang="en-US" dirty="0"/>
              <a:t>Board leadership recruiting/reinforcement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F8497-7A94-6D73-D879-A4C4304A4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41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78298-3F78-A4B7-59D5-926DB1B50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 - Less than 12 months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1D46B-18C2-ED15-429C-B8A85060B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Still assess and reflect but it will be harder to make changes or expand staff capabilities </a:t>
            </a:r>
          </a:p>
          <a:p>
            <a:r>
              <a:rPr lang="en-US" dirty="0"/>
              <a:t>Plan communications </a:t>
            </a:r>
          </a:p>
          <a:p>
            <a:r>
              <a:rPr lang="en-US" dirty="0"/>
              <a:t>Engage board to step up. It may take a few months for them to get going so allow for that.</a:t>
            </a:r>
          </a:p>
          <a:p>
            <a:r>
              <a:rPr lang="en-US" dirty="0"/>
              <a:t>Provide 9-12 months notice to board leadership, if possible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14D6C-44F5-472F-BDD8-F9C31659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3777A6-C0A9-342C-EED0-D9D7F0DC1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352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F4194-3069-4EA6-4683-5DBCBE16A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 ED/CEO Search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8C6BA-066D-2F3C-23CB-09EFC6895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Once the board is ready to move:</a:t>
            </a:r>
          </a:p>
          <a:p>
            <a:endParaRPr lang="en-US" dirty="0"/>
          </a:p>
          <a:p>
            <a:r>
              <a:rPr lang="en-US" dirty="0"/>
              <a:t>Month One – preparation</a:t>
            </a:r>
          </a:p>
          <a:p>
            <a:r>
              <a:rPr lang="en-US" dirty="0"/>
              <a:t>Month Two – recruiting candidates/screening</a:t>
            </a:r>
          </a:p>
          <a:p>
            <a:r>
              <a:rPr lang="en-US" dirty="0"/>
              <a:t>Month Three – Interviewing</a:t>
            </a:r>
          </a:p>
          <a:p>
            <a:r>
              <a:rPr lang="en-US" dirty="0"/>
              <a:t>Month Four – Notice period</a:t>
            </a:r>
          </a:p>
          <a:p>
            <a:endParaRPr lang="en-US" dirty="0"/>
          </a:p>
          <a:p>
            <a:r>
              <a:rPr lang="en-US" dirty="0"/>
              <a:t>Bottom line – your new ED/CEO can typically start about four months after you step into the search process.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5688B-2EA8-A6BC-C5F0-AFADB730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B91796-1C62-4147-8583-165A090A0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02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Use of Interims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Insufficient Notice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Organization in Crisis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Emotional bond to departing ED/CEO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In need of specific expertise, short-term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Finding an Interim ED/CEO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351EF2-4EFB-4490-840E-B6CCB5595BD6}" type="slidenum">
              <a:rPr lang="en-US"/>
              <a:pPr>
                <a:defRPr/>
              </a:pPr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E903E5-FA36-3959-F80F-B904501B0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09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Keep In Mind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25116" y="1629783"/>
            <a:ext cx="8229600" cy="4625609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sz="4000" dirty="0"/>
              <a:t>Take people’s fear and concerns seriously and address them head-on with openness, listening, and information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4000" dirty="0"/>
              <a:t>Pay special attention to founders and long-term ED/CEO transitions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4000" dirty="0"/>
              <a:t>Be very intentional about working with staff that aspire to the ED/CEO position but are not now viable candidates.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sz="4000" dirty="0"/>
              <a:t>Look for ways to build capacity and strengthen infrastructure through the transition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90130-5296-4C17-840E-03559AE643FD}" type="slidenum">
              <a:rPr lang="en-US"/>
              <a:pPr>
                <a:defRPr/>
              </a:pPr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64C871-63CF-1DC6-AA12-2B66ABBEE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373188" y="1066800"/>
            <a:ext cx="6094412" cy="146208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6600" dirty="0"/>
              <a:t>Thank you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00345D-D4D4-4901-9691-2B3BD026C2C2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43012" name="Rectangle 7"/>
          <p:cNvSpPr>
            <a:spLocks noChangeArrowheads="1"/>
          </p:cNvSpPr>
          <p:nvPr/>
        </p:nvSpPr>
        <p:spPr bwMode="auto">
          <a:xfrm>
            <a:off x="1447800" y="2971800"/>
            <a:ext cx="65532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i="1" dirty="0">
                <a:latin typeface="Arial" charset="0"/>
              </a:rPr>
              <a:t>We are happy to talk about your specific situation and see where we might be of assistance. </a:t>
            </a:r>
            <a:br>
              <a:rPr lang="en-US" i="1" dirty="0">
                <a:latin typeface="Arial" charset="0"/>
              </a:rPr>
            </a:br>
            <a:br>
              <a:rPr lang="en-US" i="1" dirty="0">
                <a:latin typeface="Arial" charset="0"/>
              </a:rPr>
            </a:br>
            <a:r>
              <a:rPr lang="en-US" i="1" dirty="0">
                <a:latin typeface="Arial" charset="0"/>
              </a:rPr>
              <a:t>Bryan Orander, President</a:t>
            </a:r>
            <a:br>
              <a:rPr lang="en-US" i="1" dirty="0">
                <a:latin typeface="Arial" charset="0"/>
              </a:rPr>
            </a:br>
            <a:r>
              <a:rPr lang="en-US" i="1" dirty="0">
                <a:latin typeface="Arial" charset="0"/>
              </a:rPr>
              <a:t>Charitable Advisors/CICF</a:t>
            </a:r>
            <a:br>
              <a:rPr lang="en-US" i="1" dirty="0">
                <a:latin typeface="Arial" charset="0"/>
              </a:rPr>
            </a:br>
            <a:r>
              <a:rPr lang="en-US" i="1" dirty="0">
                <a:latin typeface="Arial" charset="0"/>
              </a:rPr>
              <a:t>Bryan@CharitableAdvisors.com</a:t>
            </a:r>
            <a:br>
              <a:rPr lang="en-US" i="1" dirty="0">
                <a:latin typeface="Arial" charset="0"/>
              </a:rPr>
            </a:br>
            <a:r>
              <a:rPr lang="en-US" i="1" dirty="0">
                <a:latin typeface="Arial" charset="0"/>
              </a:rPr>
              <a:t>(317) 752-7153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735259-494E-77DB-CFB2-7B47FE5DA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79913-49A4-91D4-D525-1FC7F8594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B1344-2B27-756A-88E1-2B68FA653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358898-D578-46F8-8B2D-EDCDF58AC05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B837BA-69A8-3953-F6DA-67B368A22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190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BC3FF-26FD-6FB2-0147-E0C129F8F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Search vs Staffing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16019-A84B-F361-DE08-CC405D918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ED/CEO Executive Search model – traditional search firms use a process of partnering with the search committee that develops a pool of candidates and gives the committee a chance to interact with a few different types of candidates as the pool is narrowed. (Kittleman, Charitable Advisors)</a:t>
            </a:r>
          </a:p>
          <a:p>
            <a:r>
              <a:rPr lang="en-US" dirty="0"/>
              <a:t>Staffing firm model – filling other staff roles can be more efficient with a model that puts more screening responsibility on the recruiter and sends a minimum number of candidates to the hiring manager. (Many HR &amp; staffing firms)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099FC-D4F5-BA49-0243-AEEE7BF86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75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77237-4574-7525-AAE4-B67D7016A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“Giving Notice”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536AA-6803-E26A-32B2-108492F17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lnSpc>
                <a:spcPct val="150000"/>
              </a:lnSpc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to start the conversation </a:t>
            </a:r>
          </a:p>
          <a:p>
            <a:pPr marL="0">
              <a:lnSpc>
                <a:spcPct val="150000"/>
              </a:lnSpc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Awkward post-notice dynamics</a:t>
            </a:r>
          </a:p>
          <a:p>
            <a:pPr marL="0">
              <a:lnSpc>
                <a:spcPct val="150000"/>
              </a:lnSpc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Maintaining initial confidentiality 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537E34-078A-ABFD-C60C-602FF57A3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66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B058-4531-7666-CFD7-512779AB2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Conversations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9A488-AA80-81C1-925A-C147CE03E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/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Engaged board leadership </a:t>
            </a:r>
          </a:p>
          <a:p>
            <a:pPr marL="0"/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Assembling a Transition/Search Committee</a:t>
            </a:r>
          </a:p>
          <a:p>
            <a:pPr marL="0"/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Defining timeline and any supports</a:t>
            </a:r>
          </a:p>
          <a:p>
            <a:pPr marL="0"/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Should we use an interim? </a:t>
            </a:r>
          </a:p>
          <a:p>
            <a:pPr marL="0"/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Confidentiality/Communications – rings and messaging for confidence and connection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FB77AD-BE93-B967-38EE-337370FD5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5734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Quick Readiness Checklist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 strategic plan</a:t>
            </a:r>
          </a:p>
          <a:p>
            <a:r>
              <a:rPr lang="en-US" dirty="0"/>
              <a:t>The board evaluates the executive director annually</a:t>
            </a:r>
          </a:p>
          <a:p>
            <a:r>
              <a:rPr lang="en-US" dirty="0"/>
              <a:t>The board, based on its annual self-evaluation, is satisfactorily performing its major governance jobs</a:t>
            </a:r>
          </a:p>
          <a:p>
            <a:r>
              <a:rPr lang="en-US" dirty="0"/>
              <a:t>The top management cohort: </a:t>
            </a:r>
          </a:p>
          <a:p>
            <a:pPr lvl="1"/>
            <a:r>
              <a:rPr lang="en-US" dirty="0"/>
              <a:t>Shares leadership of the organization with the executive </a:t>
            </a:r>
          </a:p>
          <a:p>
            <a:pPr lvl="1"/>
            <a:r>
              <a:rPr lang="en-US" dirty="0"/>
              <a:t>Can lead the organization in the absence of the executive;</a:t>
            </a:r>
          </a:p>
          <a:p>
            <a:pPr lvl="1"/>
            <a:r>
              <a:rPr lang="en-US" dirty="0"/>
              <a:t>Has authority to make and carry out decisions within their respective areas of responsibility.</a:t>
            </a:r>
          </a:p>
          <a:p>
            <a:r>
              <a:rPr lang="en-US" dirty="0"/>
              <a:t>Another staff person or board member shares important external relationships </a:t>
            </a:r>
          </a:p>
          <a:p>
            <a:r>
              <a:rPr lang="en-US" dirty="0"/>
              <a:t>Three month financial reserve is in place</a:t>
            </a:r>
          </a:p>
          <a:p>
            <a:r>
              <a:rPr lang="en-US" dirty="0"/>
              <a:t>Financial systems/reporting meet industry standards.</a:t>
            </a:r>
          </a:p>
          <a:p>
            <a:r>
              <a:rPr lang="en-US" dirty="0"/>
              <a:t>Operational manuals exist for key administrative systems</a:t>
            </a:r>
          </a:p>
          <a:p>
            <a:r>
              <a:rPr lang="en-US" dirty="0"/>
              <a:t>Top program staff have documented their key activities and cross-trained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81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7EDCA-A436-0884-BD53-DB0983C41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Preparing for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85E0F-3EE4-8760-1563-ADB30798B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/>
            <a:r>
              <a:rPr lang="en-US" sz="3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Gathering input/perspective</a:t>
            </a:r>
          </a:p>
          <a:p>
            <a:pPr marL="0"/>
            <a:r>
              <a:rPr lang="en-US" sz="3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Defining the role for the future </a:t>
            </a:r>
          </a:p>
          <a:p>
            <a:pPr marL="0"/>
            <a:r>
              <a:rPr lang="en-US" sz="3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Reviewing staff structure </a:t>
            </a:r>
          </a:p>
          <a:p>
            <a:pPr marL="0"/>
            <a:r>
              <a:rPr lang="en-US" sz="3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Role of departing CEO, can I choose my successor? </a:t>
            </a:r>
          </a:p>
          <a:p>
            <a:pPr marL="0"/>
            <a:r>
              <a:rPr lang="en-US" sz="3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Must we do a search? A national search?</a:t>
            </a:r>
          </a:p>
          <a:p>
            <a:pPr marL="0"/>
            <a:r>
              <a:rPr lang="en-US" sz="3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Internal candidates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145675-8B83-0D76-36DF-5C32D132E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96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Board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Begin a conversation with board leadership on the importance of thinking further ahead about board member recruiting and officer identification.</a:t>
            </a:r>
          </a:p>
          <a:p>
            <a:r>
              <a:rPr lang="en-US" dirty="0"/>
              <a:t>Identify who will take the lead</a:t>
            </a:r>
          </a:p>
          <a:p>
            <a:r>
              <a:rPr lang="en-US" dirty="0"/>
              <a:t>Identify 1-2 steps you can take to begin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329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78334-BD2E-9D65-CF0D-A8BE3A737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Hiring Your 5 Year Successor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CAADB-F0D1-AE91-9057-EC29A2EA8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/>
              <a:t>Easy to say, hard to do</a:t>
            </a:r>
          </a:p>
          <a:p>
            <a:r>
              <a:rPr lang="en-US" sz="3600" dirty="0"/>
              <a:t>So much can change in 5 years</a:t>
            </a:r>
          </a:p>
          <a:p>
            <a:r>
              <a:rPr lang="en-US" sz="3600" dirty="0"/>
              <a:t>Hire with progression in mind</a:t>
            </a:r>
          </a:p>
          <a:p>
            <a:r>
              <a:rPr lang="en-US" sz="3600" dirty="0"/>
              <a:t>Be open minded, non-committal</a:t>
            </a:r>
          </a:p>
          <a:p>
            <a:pPr lvl="1"/>
            <a:r>
              <a:rPr lang="en-US" sz="3200" dirty="0"/>
              <a:t>Bad hire, doesn’t work out</a:t>
            </a:r>
          </a:p>
          <a:p>
            <a:pPr lvl="1"/>
            <a:r>
              <a:rPr lang="en-US" sz="3200" dirty="0"/>
              <a:t>Wants to lead sooner and moves on</a:t>
            </a:r>
          </a:p>
          <a:p>
            <a:pPr lvl="1"/>
            <a:r>
              <a:rPr lang="en-US" sz="3200" dirty="0"/>
              <a:t>Hiring for role too different from CEO role</a:t>
            </a:r>
          </a:p>
          <a:p>
            <a:pPr lvl="1"/>
            <a:r>
              <a:rPr lang="en-US" sz="3200" dirty="0"/>
              <a:t>Retirement timeline shifts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3D7A6-72D5-AC7D-5B6B-D54990B5C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48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9F80A-4876-4B78-9495-F0AC78290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Laid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E66B1-74FA-2316-FB0B-53E72B851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CEO cultivated a successor without the board’s knowledge – “unveiling” is met with defensiveness by the board.</a:t>
            </a:r>
          </a:p>
          <a:p>
            <a:r>
              <a:rPr lang="en-US" dirty="0"/>
              <a:t>Board promoted the long-term employee to CEO because “we owed it to her/him” though success had been in very different roles.</a:t>
            </a:r>
          </a:p>
          <a:p>
            <a:r>
              <a:rPr lang="en-US" dirty="0"/>
              <a:t>Long-term CEO keeps pushing back retirement timeline, everyone is tentative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8C73E-06D7-D4F9-AD47-30DAF6458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F99FBF-0701-46E6-A75F-CA646080101A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55D67F-B0B5-E46F-7B6C-30F89E517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5949553"/>
            <a:ext cx="3784369" cy="83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4776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31091</TotalTime>
  <Words>1521</Words>
  <Application>Microsoft Office PowerPoint</Application>
  <PresentationFormat>On-screen Show (4:3)</PresentationFormat>
  <Paragraphs>222</Paragraphs>
  <Slides>27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Aptos</vt:lpstr>
      <vt:lpstr>Arial</vt:lpstr>
      <vt:lpstr>Calibri</vt:lpstr>
      <vt:lpstr>Corbel</vt:lpstr>
      <vt:lpstr>Symbol</vt:lpstr>
      <vt:lpstr>Tahoma</vt:lpstr>
      <vt:lpstr>Times New Roman</vt:lpstr>
      <vt:lpstr>Wingdings</vt:lpstr>
      <vt:lpstr>Wingdings 2</vt:lpstr>
      <vt:lpstr>Wingdings 3</vt:lpstr>
      <vt:lpstr>Module</vt:lpstr>
      <vt:lpstr>Managing the Maze:  Successful Succession Planning</vt:lpstr>
      <vt:lpstr>Charitable Advisors Intro</vt:lpstr>
      <vt:lpstr>2024-26 Searches included:</vt:lpstr>
      <vt:lpstr>    25 CA Searches – 2021-2024</vt:lpstr>
      <vt:lpstr>    25 CA Searches – 2021-2024</vt:lpstr>
      <vt:lpstr>Succession Planning is:</vt:lpstr>
      <vt:lpstr>Drafting your CEO/Staff Emergency Succession Plan</vt:lpstr>
      <vt:lpstr>Benefits of Succession Planning</vt:lpstr>
      <vt:lpstr>What to Watch</vt:lpstr>
      <vt:lpstr>How Does Your Organization Work? </vt:lpstr>
      <vt:lpstr>CEO Succession Preparation - #1</vt:lpstr>
      <vt:lpstr>CEO Succession Preparation - #2</vt:lpstr>
      <vt:lpstr>Prep - Two or more years out</vt:lpstr>
      <vt:lpstr>Prep - Less than 12 months</vt:lpstr>
      <vt:lpstr>Actual ED/CEO Search Process</vt:lpstr>
      <vt:lpstr>Use of Interims</vt:lpstr>
      <vt:lpstr>Keep In Mind</vt:lpstr>
      <vt:lpstr>Thank you</vt:lpstr>
      <vt:lpstr>Background</vt:lpstr>
      <vt:lpstr>Executive Search vs Staffing Model</vt:lpstr>
      <vt:lpstr>“Giving Notice”</vt:lpstr>
      <vt:lpstr>First Conversations </vt:lpstr>
      <vt:lpstr>Quick Readiness Checklist </vt:lpstr>
      <vt:lpstr>Preparing for Search</vt:lpstr>
      <vt:lpstr>Board Leadership</vt:lpstr>
      <vt:lpstr>Hiring Your 5 Year Successor</vt:lpstr>
      <vt:lpstr>Best Laid Plans</vt:lpstr>
    </vt:vector>
  </TitlesOfParts>
  <Company>Charitable Advisors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Transition Management &amp;  Succession Planning</dc:title>
  <dc:creator>Bryan Orander</dc:creator>
  <cp:lastModifiedBy>Bryan Orander</cp:lastModifiedBy>
  <cp:revision>102</cp:revision>
  <cp:lastPrinted>2025-05-08T00:48:01Z</cp:lastPrinted>
  <dcterms:created xsi:type="dcterms:W3CDTF">2005-02-28T20:26:00Z</dcterms:created>
  <dcterms:modified xsi:type="dcterms:W3CDTF">2026-10-27T11:05:22Z</dcterms:modified>
</cp:coreProperties>
</file>